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1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9-10-2018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214" y="1492218"/>
            <a:ext cx="3837282" cy="402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53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/>
          <p:cNvSpPr txBox="1"/>
          <p:nvPr/>
        </p:nvSpPr>
        <p:spPr>
          <a:xfrm>
            <a:off x="1724636" y="2525568"/>
            <a:ext cx="7540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 smtClean="0">
                <a:solidFill>
                  <a:prstClr val="black"/>
                </a:solidFill>
                <a:cs typeface="Arial"/>
              </a:rPr>
              <a:t>SCHRIJF JE SOLLICITATIEBRIEF EN CV</a:t>
            </a:r>
            <a:endParaRPr lang="en-US" sz="2800" b="1" dirty="0">
              <a:solidFill>
                <a:prstClr val="black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8543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41129" y="882869"/>
            <a:ext cx="80719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VRAAG:</a:t>
            </a:r>
          </a:p>
          <a:p>
            <a:pPr defTabSz="457200"/>
            <a:endParaRPr lang="nl-NL" sz="2400" dirty="0">
              <a:solidFill>
                <a:prstClr val="black"/>
              </a:solidFill>
              <a:latin typeface="Calibri"/>
            </a:endParaRPr>
          </a:p>
          <a:p>
            <a:pPr defTabSz="457200"/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WAAROM MOET JE EEN SOLLICITATIEBRIEF EN CV SCHRIJVEN</a:t>
            </a:r>
          </a:p>
          <a:p>
            <a:pPr defTabSz="457200"/>
            <a:endParaRPr lang="nl-NL" sz="2400" dirty="0">
              <a:solidFill>
                <a:prstClr val="black"/>
              </a:solidFill>
              <a:latin typeface="Calibri"/>
            </a:endParaRPr>
          </a:p>
          <a:p>
            <a:pPr marL="342900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MINDMAP OP HET BORD</a:t>
            </a:r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626" y="3338170"/>
            <a:ext cx="3048000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41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680885" y="469978"/>
            <a:ext cx="807194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57200">
              <a:buFont typeface="+mj-lt"/>
              <a:buAutoNum type="arabicPeriod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Algemeen over jezelf</a:t>
            </a:r>
            <a:endParaRPr lang="nl-NL" sz="2400" dirty="0" smtClean="0">
              <a:solidFill>
                <a:prstClr val="black"/>
              </a:solidFill>
              <a:latin typeface="Calibri"/>
            </a:endParaRPr>
          </a:p>
          <a:p>
            <a:pPr marL="800100" lvl="1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Geef een korte kijk met wie ze te maken hebben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</a:pPr>
            <a:endParaRPr lang="nl-NL" sz="2800" dirty="0">
              <a:solidFill>
                <a:prstClr val="black"/>
              </a:solidFill>
              <a:latin typeface="Calibri"/>
            </a:endParaRPr>
          </a:p>
          <a:p>
            <a:pPr marL="457200" indent="-457200" defTabSz="457200">
              <a:buFontTx/>
              <a:buAutoNum type="arabicPeriod" startAt="2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Eigenschappen + vaardigheden die jou geschikt maken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Betrek dit op jouw niveau en breng dit samen met het bedrijf</a:t>
            </a: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800" dirty="0">
              <a:solidFill>
                <a:prstClr val="black"/>
              </a:solidFill>
              <a:latin typeface="Calibri"/>
            </a:endParaRPr>
          </a:p>
          <a:p>
            <a:pPr marL="457200" indent="-457200" defTabSz="457200">
              <a:buFontTx/>
              <a:buAutoNum type="arabicPeriod" startAt="3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Ervaring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Welke ervaring breng jij mee → andere stages / vakantiebaantjes…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Meerwaarde voor het stagebedrijf waarom ze jou aannemen</a:t>
            </a:r>
          </a:p>
          <a:p>
            <a:pPr lvl="1" defTabSz="457200">
              <a:buClr>
                <a:schemeClr val="accent4"/>
              </a:buClr>
              <a:buSzPct val="150000"/>
            </a:pPr>
            <a:endParaRPr lang="nl-NL" sz="2800" dirty="0" smtClean="0">
              <a:solidFill>
                <a:prstClr val="black"/>
              </a:solidFill>
              <a:latin typeface="Calibri"/>
            </a:endParaRPr>
          </a:p>
          <a:p>
            <a:pPr marL="457200" indent="-457200" defTabSz="457200">
              <a:buFontTx/>
              <a:buAutoNum type="arabicPeriod" startAt="4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Wie ben jij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Teamplayer / sociaal / klantvriendelijk / hobby's / instelling</a:t>
            </a: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>
              <a:solidFill>
                <a:prstClr val="black"/>
              </a:solidFill>
              <a:latin typeface="Calibri"/>
            </a:endParaRP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 smtClean="0">
              <a:solidFill>
                <a:prstClr val="black"/>
              </a:solidFill>
              <a:latin typeface="Calibri"/>
            </a:endParaRP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095" y="4949687"/>
            <a:ext cx="3162946" cy="16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641129" y="882869"/>
            <a:ext cx="80719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457200">
              <a:buFontTx/>
              <a:buAutoNum type="arabicPeriod" startAt="5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Ambities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Welke beroepsambities op jouw niveau heb jij die je op dat bedrijf zou kunnen leren, realistisch en meetbaar! → leerdoelen</a:t>
            </a:r>
          </a:p>
          <a:p>
            <a:pPr marL="800100" lvl="1" indent="-342900" defTabSz="457200">
              <a:buFont typeface="Arial" panose="020B0604020202020204" pitchFamily="34" charset="0"/>
              <a:buChar char="•"/>
            </a:pPr>
            <a:endParaRPr lang="nl-NL" sz="2800" dirty="0">
              <a:solidFill>
                <a:prstClr val="black"/>
              </a:solidFill>
              <a:latin typeface="Calibri"/>
            </a:endParaRPr>
          </a:p>
          <a:p>
            <a:pPr defTabSz="457200"/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6.	Waarom nu juist dit bedrijf?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Geef het bedrijf het gevoel dat ze zeer goed bezig zijn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Kennis zouden door kunnen geven en dit internationaal een meerwaarde heeft.</a:t>
            </a: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800" dirty="0">
              <a:solidFill>
                <a:prstClr val="black"/>
              </a:solidFill>
              <a:latin typeface="Calibri"/>
            </a:endParaRPr>
          </a:p>
          <a:p>
            <a:pPr marL="457200" indent="-457200" defTabSz="457200">
              <a:buFontTx/>
              <a:buAutoNum type="arabicPeriod" startAt="7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Leg het niveau kort uit waarin jij de opleiding volgt.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Dit heeft ook met je leerdoelen te maken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Verschil tussen niveau 3 en 4 is vaak onduidelijk</a:t>
            </a:r>
          </a:p>
          <a:p>
            <a:pPr marL="914400" lvl="1" indent="-4572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Voorkomt voor beide partijen teleurstelling</a:t>
            </a: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>
              <a:solidFill>
                <a:prstClr val="black"/>
              </a:solidFill>
              <a:latin typeface="Calibri"/>
            </a:endParaRP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 smtClean="0">
              <a:solidFill>
                <a:prstClr val="black"/>
              </a:solidFill>
              <a:latin typeface="Calibri"/>
            </a:endParaRPr>
          </a:p>
          <a:p>
            <a:pPr marL="914400" lvl="1" indent="-457200" defTabSz="457200">
              <a:buFont typeface="Arial" panose="020B0604020202020204" pitchFamily="34" charset="0"/>
              <a:buChar char="•"/>
            </a:pPr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132" y="4440099"/>
            <a:ext cx="30861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3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8372" y="336331"/>
            <a:ext cx="7704083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CV =  CURRICULUM VITAE  </a:t>
            </a:r>
          </a:p>
          <a:p>
            <a:pPr defTabSz="457200"/>
            <a:r>
              <a:rPr lang="nl-NL" sz="2000" dirty="0">
                <a:solidFill>
                  <a:prstClr val="black"/>
                </a:solidFill>
                <a:latin typeface="Calibri"/>
              </a:rPr>
              <a:t>	</a:t>
            </a: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huidige stand van zaken</a:t>
            </a:r>
          </a:p>
          <a:p>
            <a:pPr defTabSz="457200"/>
            <a:endParaRPr lang="nl-NL" sz="2000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Persoonlijke gegevens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voor-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en achternaam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Adres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telefoonnummer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e-mailadres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geboortedatum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nationaliteit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soort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rijbewijs als dit nodig is voor het werk</a:t>
            </a:r>
          </a:p>
          <a:p>
            <a:pPr marL="742950" lvl="1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>
                <a:solidFill>
                  <a:prstClr val="black"/>
                </a:solidFill>
                <a:latin typeface="Calibri"/>
              </a:rPr>
              <a:t>Persoonlijk profiel</a:t>
            </a:r>
          </a:p>
          <a:p>
            <a:pPr marL="1200150" lvl="2" indent="-28575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black"/>
                </a:solidFill>
                <a:latin typeface="Calibri"/>
              </a:rPr>
              <a:t>Omschrijf in maximaal 5 regels wie 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je bent en wat je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kunt </a:t>
            </a:r>
            <a:endParaRPr lang="nl-NL" dirty="0" smtClean="0">
              <a:solidFill>
                <a:prstClr val="black"/>
              </a:solidFill>
              <a:latin typeface="Calibri"/>
            </a:endParaRPr>
          </a:p>
          <a:p>
            <a:pPr marL="1200150" lvl="2" indent="-28575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sz="2000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Werkervaring</a:t>
            </a:r>
          </a:p>
          <a:p>
            <a:pPr marL="1200150" lvl="2" indent="-28575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Periode – functie – welk bedrijf - taakomschrijving</a:t>
            </a:r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2298" y="648320"/>
            <a:ext cx="3180313" cy="2025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2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78372" y="209105"/>
            <a:ext cx="8681545" cy="6117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CV =  CURRICULUM VITAE</a:t>
            </a:r>
          </a:p>
          <a:p>
            <a:pPr defTabSz="457200"/>
            <a:endParaRPr lang="nl-NL" sz="2000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Opleidingen</a:t>
            </a:r>
          </a:p>
          <a:p>
            <a:pPr marL="1200150" lvl="2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Wanneer – naam opleiding, school – specialisatie – diploma/certificaten +jaar</a:t>
            </a:r>
          </a:p>
          <a:p>
            <a:pPr marL="1200150" lvl="2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sz="1050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Nevenactiviteiten</a:t>
            </a:r>
          </a:p>
          <a:p>
            <a:pPr marL="1200150" lvl="2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Vrijwilligerswerk – bestuur van sportclub 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sz="1050" dirty="0" smtClean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Vaardigheden </a:t>
            </a:r>
            <a:r>
              <a:rPr lang="nl-NL" sz="2000" u="sng" dirty="0">
                <a:solidFill>
                  <a:prstClr val="black"/>
                </a:solidFill>
                <a:latin typeface="Calibri"/>
              </a:rPr>
              <a:t>en </a:t>
            </a:r>
            <a:r>
              <a:rPr lang="nl-NL" sz="2000" u="sng" dirty="0" smtClean="0">
                <a:solidFill>
                  <a:prstClr val="black"/>
                </a:solidFill>
                <a:latin typeface="Calibri"/>
              </a:rPr>
              <a:t>competenties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>
                <a:solidFill>
                  <a:prstClr val="black"/>
                </a:solidFill>
                <a:latin typeface="Calibri"/>
              </a:rPr>
              <a:t>computerprogramma's (zoals Office, fotobewerkingsprogramma's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machines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waar u mee kunt 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werken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talen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die 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je 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spreekt en/of 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schrijft + niveau</a:t>
            </a:r>
          </a:p>
          <a:p>
            <a:pPr marL="1200150" lvl="2" indent="-285750" defTabSz="457200" fontAlgn="base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prstClr val="black"/>
                </a:solidFill>
                <a:latin typeface="Calibri"/>
              </a:rPr>
              <a:t>eigenschappen zoals betrouwbaar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, flexibel, </a:t>
            </a:r>
            <a:r>
              <a:rPr lang="nl-NL" dirty="0" smtClean="0">
                <a:solidFill>
                  <a:prstClr val="black"/>
                </a:solidFill>
                <a:latin typeface="Calibri"/>
              </a:rPr>
              <a:t>nauwkeurig</a:t>
            </a: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>
                <a:solidFill>
                  <a:prstClr val="black"/>
                </a:solidFill>
                <a:latin typeface="Calibri"/>
              </a:rPr>
              <a:t>Interesses en hobby's</a:t>
            </a:r>
          </a:p>
          <a:p>
            <a:pPr marL="285750" indent="-285750" defTabSz="457200" fontAlgn="base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u="sng" dirty="0">
                <a:solidFill>
                  <a:prstClr val="black"/>
                </a:solidFill>
                <a:latin typeface="Calibri"/>
              </a:rPr>
              <a:t>Referenties</a:t>
            </a:r>
          </a:p>
          <a:p>
            <a:pPr defTabSz="457200"/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490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2248" y="136634"/>
            <a:ext cx="874460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Nog enkele tips</a:t>
            </a:r>
          </a:p>
          <a:p>
            <a:pPr defTabSz="457200"/>
            <a:endParaRPr lang="nl-NL" sz="2400" dirty="0">
              <a:solidFill>
                <a:prstClr val="black"/>
              </a:solidFill>
              <a:latin typeface="Calibri"/>
            </a:endParaRPr>
          </a:p>
          <a:p>
            <a:pPr marL="342900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Weet waar je solliciteer</a:t>
            </a:r>
          </a:p>
          <a:p>
            <a:pPr marL="800100" lvl="1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Voorkennis via studenten / social media / internetsite</a:t>
            </a:r>
          </a:p>
          <a:p>
            <a:pPr marL="800100" lvl="1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Is het bedrijf formeel of informeel → past dit bij jou?</a:t>
            </a:r>
          </a:p>
          <a:p>
            <a:pPr marL="285750" indent="-28575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dirty="0" smtClean="0">
              <a:solidFill>
                <a:prstClr val="black"/>
              </a:solidFill>
              <a:latin typeface="Calibri"/>
            </a:endParaRP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Bouw de brief op in een logische volgorde → kop-inhoud-staart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Begin met een pakkende creatieve zin</a:t>
            </a:r>
          </a:p>
          <a:p>
            <a:pPr marL="800100" lvl="1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U zoekt iemand die………diegene ben ik…..</a:t>
            </a:r>
          </a:p>
          <a:p>
            <a:pPr marL="800100" lvl="1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dirty="0">
              <a:solidFill>
                <a:prstClr val="black"/>
              </a:solidFill>
              <a:latin typeface="Calibri"/>
            </a:endParaRP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Houd het kort, helder en eerlijk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Bekijk voorbeeldbrieven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Laat je sollicitatiebrief en CV door anderen lezen die jou kritiek durven geven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prstClr val="black"/>
                </a:solidFill>
                <a:latin typeface="Calibri"/>
              </a:rPr>
              <a:t>Niet te veel herhalingen tussen brief en CV</a:t>
            </a:r>
            <a:endParaRPr lang="nl-NL" sz="20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182" y="634455"/>
            <a:ext cx="3357272" cy="189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8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52248" y="875447"/>
            <a:ext cx="1034286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De sollicitatiebrief het liefst op 1 A4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De CV maximaal 2 A4-tjes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Let op taalfouten, zinsopbouw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Gebruik consequent de diversen lettertypen of lettergrootte</a:t>
            </a:r>
          </a:p>
          <a:p>
            <a:pPr marL="342900" indent="-342900" defTabSz="45720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prstClr val="black"/>
                </a:solidFill>
                <a:latin typeface="Calibri"/>
              </a:rPr>
              <a:t>Voeg eventueel een foto toe</a:t>
            </a:r>
          </a:p>
          <a:p>
            <a:pPr marL="342900" indent="-342900" defTabSz="457200"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</a:pPr>
            <a:endParaRPr lang="nl-NL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0365" y="4413560"/>
            <a:ext cx="4054191" cy="17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6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10</TotalTime>
  <Words>281</Words>
  <Application>Microsoft Office PowerPoint</Application>
  <PresentationFormat>Breedbeeld</PresentationFormat>
  <Paragraphs>83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van den Berg</dc:creator>
  <cp:lastModifiedBy>Peter van den Berg</cp:lastModifiedBy>
  <cp:revision>3</cp:revision>
  <dcterms:created xsi:type="dcterms:W3CDTF">2018-10-09T07:53:39Z</dcterms:created>
  <dcterms:modified xsi:type="dcterms:W3CDTF">2018-10-09T08:04:09Z</dcterms:modified>
</cp:coreProperties>
</file>